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3" r:id="rId4"/>
    <p:sldId id="270" r:id="rId5"/>
    <p:sldId id="271" r:id="rId6"/>
    <p:sldId id="272" r:id="rId7"/>
    <p:sldId id="302" r:id="rId8"/>
    <p:sldId id="283" r:id="rId9"/>
    <p:sldId id="258" r:id="rId10"/>
    <p:sldId id="259" r:id="rId11"/>
    <p:sldId id="286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8" r:id="rId20"/>
    <p:sldId id="267" r:id="rId21"/>
    <p:sldId id="284" r:id="rId22"/>
    <p:sldId id="285" r:id="rId23"/>
    <p:sldId id="269" r:id="rId24"/>
    <p:sldId id="299" r:id="rId25"/>
    <p:sldId id="298" r:id="rId26"/>
    <p:sldId id="279" r:id="rId27"/>
    <p:sldId id="304" r:id="rId28"/>
    <p:sldId id="277" r:id="rId29"/>
    <p:sldId id="276" r:id="rId30"/>
    <p:sldId id="281" r:id="rId31"/>
    <p:sldId id="282" r:id="rId32"/>
    <p:sldId id="287" r:id="rId33"/>
    <p:sldId id="303" r:id="rId34"/>
    <p:sldId id="288" r:id="rId35"/>
    <p:sldId id="290" r:id="rId36"/>
    <p:sldId id="292" r:id="rId37"/>
    <p:sldId id="293" r:id="rId38"/>
    <p:sldId id="294" r:id="rId39"/>
    <p:sldId id="295" r:id="rId40"/>
    <p:sldId id="296" r:id="rId41"/>
    <p:sldId id="301" r:id="rId42"/>
    <p:sldId id="300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15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FD00042-E009-4D3A-A568-CBDE2DC566A9}" type="datetimeFigureOut">
              <a:rPr lang="ru-RU" smtClean="0"/>
              <a:pPr/>
              <a:t>10.02.2018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3A3F54E-C053-435F-AA13-C8FC423ECA1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8568952" cy="2952328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Arial" pitchFamily="34" charset="0"/>
                <a:cs typeface="Arial" pitchFamily="34" charset="0"/>
              </a:rPr>
              <a:t>КАК   ПЕЧАТАЛАСЬ   </a:t>
            </a:r>
            <a:br>
              <a:rPr lang="ru-RU" sz="6000" dirty="0" smtClean="0">
                <a:latin typeface="Arial" pitchFamily="34" charset="0"/>
                <a:cs typeface="Arial" pitchFamily="34" charset="0"/>
              </a:rPr>
            </a:br>
            <a:r>
              <a:rPr lang="ru-RU" sz="6000" dirty="0" smtClean="0">
                <a:latin typeface="Arial" pitchFamily="34" charset="0"/>
                <a:cs typeface="Arial" pitchFamily="34" charset="0"/>
              </a:rPr>
              <a:t>КНИГА…</a:t>
            </a:r>
            <a:endParaRPr lang="ru-RU" sz="6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501008"/>
            <a:ext cx="8784976" cy="266429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Презентацию подготовила : 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Большакова Надежда Тихоновна</a:t>
            </a:r>
          </a:p>
          <a:p>
            <a:pPr algn="ctr"/>
            <a:r>
              <a:rPr lang="ru-RU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Педагог дополнительного образования </a:t>
            </a:r>
          </a:p>
          <a:p>
            <a:pPr algn="ctr"/>
            <a:r>
              <a:rPr lang="en-US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МБОУ ДО ЦТиР № </a:t>
            </a:r>
            <a:r>
              <a:rPr lang="en-US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1</a:t>
            </a:r>
            <a:endParaRPr lang="ru-RU" sz="2800" b="1" dirty="0" smtClean="0">
              <a:solidFill>
                <a:schemeClr val="accent3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Arial" pitchFamily="34" charset="0"/>
                <a:cs typeface="Arial" pitchFamily="34" charset="0"/>
              </a:rPr>
              <a:t>. Красноярск</a:t>
            </a:r>
            <a:endParaRPr lang="ru-RU" sz="2800" b="1" dirty="0">
              <a:solidFill>
                <a:schemeClr val="accent3">
                  <a:lumMod val="40000"/>
                  <a:lumOff val="6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1 Моя работа 2015 - 2016 г\Занятия\Как печаталась книга\1 Самый ПЕРВЫЙ  печатный станок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8784976" cy="619268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Большак\Desktop\Новая папка\img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12968" cy="640871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1 Моя работа 2015 - 2016 г\Занятия\Как печаталась книга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12968" cy="5472608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79512" y="0"/>
            <a:ext cx="8784976" cy="150971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ЭТО  СТАРИННЫЕ  СТАНКИ,  КОТОРЫЕ  ХРАНЯТСЯ  В  МУЗЕЯХ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1 Моя работа 2015 - 2016 г\Занятия\Как печаталась книга\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640960" cy="612068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1 Моя работа 2015 - 2016 г\Занятия\Как печаталась книга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640960" cy="612068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1 Моя работа 2015 - 2016 г\Занятия\Как печаталась книга\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8496944" cy="6336704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E:\1 Моя работа 2015 - 2016 г\Занятия\Как печаталась книга\12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8640960" cy="612068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1 Моя работа 2015 - 2016 г\Занятия\Как печаталась книга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000" y="95250"/>
            <a:ext cx="8890000" cy="66675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1 Моя работа 2015 - 2016 г\Занятия\Как печаталась книга\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976" cy="633670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E:\1 Моя работа 2015 - 2016 г\Занятия\Как печаталась книга\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568952" cy="5976664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3096344"/>
          </a:xfrm>
        </p:spPr>
        <p:txBody>
          <a:bodyPr/>
          <a:lstStyle/>
          <a:p>
            <a:r>
              <a:rPr lang="ru-RU" sz="2400" dirty="0" smtClean="0">
                <a:solidFill>
                  <a:schemeClr val="accent3"/>
                </a:solidFill>
              </a:rPr>
              <a:t/>
            </a:r>
            <a:br>
              <a:rPr lang="ru-RU" sz="2400" dirty="0" smtClean="0">
                <a:solidFill>
                  <a:schemeClr val="accent3"/>
                </a:solidFill>
              </a:rPr>
            </a:br>
            <a:r>
              <a:rPr lang="ru-RU" sz="2400" dirty="0" smtClean="0">
                <a:solidFill>
                  <a:schemeClr val="accent3"/>
                </a:solidFill>
              </a:rPr>
              <a:t/>
            </a:r>
            <a:br>
              <a:rPr lang="ru-RU" sz="2400" dirty="0" smtClean="0">
                <a:solidFill>
                  <a:schemeClr val="accent3"/>
                </a:solidFill>
              </a:rPr>
            </a:br>
            <a:r>
              <a:rPr lang="ru-RU" sz="2400" dirty="0" smtClean="0">
                <a:solidFill>
                  <a:schemeClr val="accent3"/>
                </a:solidFill>
              </a:rPr>
              <a:t/>
            </a:r>
            <a:br>
              <a:rPr lang="ru-RU" sz="2400" dirty="0" smtClean="0">
                <a:solidFill>
                  <a:schemeClr val="accent3"/>
                </a:solidFill>
              </a:rPr>
            </a:br>
            <a:r>
              <a:rPr lang="ru-RU" sz="2400" dirty="0" smtClean="0">
                <a:solidFill>
                  <a:schemeClr val="accent3"/>
                </a:solidFill>
              </a:rPr>
              <a:t/>
            </a:r>
            <a:br>
              <a:rPr lang="ru-RU" sz="2400" dirty="0" smtClean="0">
                <a:solidFill>
                  <a:schemeClr val="accent3"/>
                </a:solidFill>
              </a:rPr>
            </a:br>
            <a:r>
              <a:rPr lang="ru-RU" sz="2400" dirty="0" smtClean="0">
                <a:solidFill>
                  <a:schemeClr val="accent3"/>
                </a:solidFill>
              </a:rPr>
              <a:t/>
            </a:r>
            <a:br>
              <a:rPr lang="ru-RU" sz="2400" dirty="0" smtClean="0">
                <a:solidFill>
                  <a:schemeClr val="accent3"/>
                </a:solidFill>
              </a:rPr>
            </a:br>
            <a:r>
              <a:rPr lang="ru-RU" sz="2400" dirty="0" smtClean="0">
                <a:solidFill>
                  <a:schemeClr val="accent3"/>
                </a:solidFill>
              </a:rPr>
              <a:t/>
            </a:r>
            <a:br>
              <a:rPr lang="ru-RU" sz="2400" dirty="0" smtClean="0">
                <a:solidFill>
                  <a:schemeClr val="accent3"/>
                </a:solidFill>
              </a:rPr>
            </a:br>
            <a:r>
              <a:rPr lang="ru-RU" sz="2400" dirty="0" smtClean="0">
                <a:solidFill>
                  <a:schemeClr val="accent3"/>
                </a:solidFill>
              </a:rPr>
              <a:t/>
            </a:r>
            <a:br>
              <a:rPr lang="ru-RU" sz="2400" dirty="0" smtClean="0">
                <a:solidFill>
                  <a:schemeClr val="accent3"/>
                </a:solidFill>
              </a:rPr>
            </a:br>
            <a:r>
              <a:rPr lang="ru-RU" sz="2400" dirty="0" smtClean="0">
                <a:solidFill>
                  <a:schemeClr val="accent3"/>
                </a:solidFill>
              </a:rPr>
              <a:t/>
            </a:r>
            <a:br>
              <a:rPr lang="ru-RU" sz="2400" dirty="0" smtClean="0">
                <a:solidFill>
                  <a:schemeClr val="accent3"/>
                </a:solidFill>
              </a:rPr>
            </a:br>
            <a:r>
              <a:rPr lang="ru-RU" sz="2400" dirty="0" smtClean="0">
                <a:solidFill>
                  <a:schemeClr val="accent3"/>
                </a:solidFill>
              </a:rPr>
              <a:t>                                                                                                                                            </a:t>
            </a:r>
            <a:r>
              <a:rPr lang="ru-RU" sz="2800" dirty="0" smtClean="0">
                <a:solidFill>
                  <a:schemeClr val="accent3"/>
                </a:solidFill>
              </a:rPr>
              <a:t>ЦЕЛЬ:</a:t>
            </a:r>
            <a:r>
              <a:rPr lang="ru-RU" sz="2800" dirty="0" smtClean="0"/>
              <a:t> </a:t>
            </a:r>
            <a:r>
              <a:rPr lang="ru-RU" sz="2800" dirty="0" smtClean="0">
                <a:solidFill>
                  <a:schemeClr val="tx1"/>
                </a:solidFill>
              </a:rPr>
              <a:t>Познакомить обучающихся с историей создания книги; учить и устанавливать причинно-следственные связи между явлениями, формировать бережное отношение к книге, уважение к труду  людей, кто её создаёт.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9512" y="2564904"/>
            <a:ext cx="8784976" cy="381642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" pitchFamily="34" charset="0"/>
                <a:cs typeface="Arial" pitchFamily="34" charset="0"/>
              </a:rPr>
              <a:t>ЗАДАЧИ: </a:t>
            </a:r>
          </a:p>
          <a:p>
            <a:pPr lvl="0"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Расширять представления обучающихся о книге, назначении  </a:t>
            </a:r>
          </a:p>
          <a:p>
            <a:pPr lvl="0"/>
            <a:r>
              <a:rPr lang="ru-RU" sz="3200" dirty="0" smtClean="0">
                <a:latin typeface="Arial" pitchFamily="34" charset="0"/>
                <a:cs typeface="Arial" pitchFamily="34" charset="0"/>
              </a:rPr>
              <a:t>    книг, развитии книги в истории и культуре человечества.</a:t>
            </a:r>
          </a:p>
          <a:p>
            <a:pPr lvl="0"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Развивать познавательную активность, самостоятельность,   </a:t>
            </a:r>
          </a:p>
          <a:p>
            <a:pPr lvl="0"/>
            <a:r>
              <a:rPr lang="ru-RU" sz="3200" dirty="0" smtClean="0">
                <a:latin typeface="Arial" pitchFamily="34" charset="0"/>
                <a:cs typeface="Arial" pitchFamily="34" charset="0"/>
              </a:rPr>
              <a:t>    умение рассуждать, делать умозаключения.</a:t>
            </a:r>
          </a:p>
          <a:p>
            <a:pPr lvl="0"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Воспитывать уважение к создателям книг, бережное </a:t>
            </a:r>
          </a:p>
          <a:p>
            <a:pPr lvl="0"/>
            <a:r>
              <a:rPr lang="ru-RU" sz="3200" dirty="0" smtClean="0">
                <a:latin typeface="Arial" pitchFamily="34" charset="0"/>
                <a:cs typeface="Arial" pitchFamily="34" charset="0"/>
              </a:rPr>
              <a:t>    отношение к книге – источнику знаний и мудрости.</a:t>
            </a:r>
          </a:p>
          <a:p>
            <a:pPr lvl="0"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Развивать связную речь детей, расширять словарный </a:t>
            </a:r>
          </a:p>
          <a:p>
            <a:pPr lvl="0"/>
            <a:r>
              <a:rPr lang="ru-RU" sz="3200" dirty="0" smtClean="0">
                <a:latin typeface="Arial" pitchFamily="34" charset="0"/>
                <a:cs typeface="Arial" pitchFamily="34" charset="0"/>
              </a:rPr>
              <a:t>   запас.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         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  <a:p>
            <a:pPr lvl="0">
              <a:buFont typeface="Wingdings" pitchFamily="2" charset="2"/>
              <a:buChar char="v"/>
            </a:pPr>
            <a:r>
              <a:rPr lang="ru-RU" sz="3200" dirty="0" smtClean="0">
                <a:latin typeface="Arial" pitchFamily="34" charset="0"/>
                <a:cs typeface="Arial" pitchFamily="34" charset="0"/>
              </a:rPr>
              <a:t>Сохранять и укреплять физическое и психическое здоровье   </a:t>
            </a:r>
          </a:p>
          <a:p>
            <a:pPr lvl="0"/>
            <a:r>
              <a:rPr lang="ru-RU" sz="3200" dirty="0" smtClean="0">
                <a:latin typeface="Arial" pitchFamily="34" charset="0"/>
                <a:cs typeface="Arial" pitchFamily="34" charset="0"/>
              </a:rPr>
              <a:t>    детей.</a:t>
            </a:r>
          </a:p>
          <a:p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1 Моя работа 2015 - 2016 г\Занятия\Как печаталась книга\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8784976" cy="5832648"/>
          </a:xfrm>
          <a:prstGeom prst="rect">
            <a:avLst/>
          </a:prstGeom>
          <a:noFill/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79512" y="188640"/>
            <a:ext cx="8712968" cy="864096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ТАК  ПЕЧАТАЛИ  КНИГИ  РАНЬШЕ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Большак\Desktop\Новая папка\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712968" cy="5544616"/>
          </a:xfrm>
          <a:prstGeom prst="rect">
            <a:avLst/>
          </a:prstGeom>
          <a:noFill/>
        </p:spPr>
      </p:pic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179512" y="188640"/>
            <a:ext cx="8784976" cy="100811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  ЭТО  ПЕЧАТНАЯ  МАШИНКА</a:t>
            </a: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ОНА  ТОЖЕ  ДАЛЕКО  В  ПРОШЛОМ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ольшак\Desktop\Новая папка\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81000"/>
            <a:ext cx="8784976" cy="6096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1 Моя работа 2015 - 2016 г\Занятия\Как печаталась книга\1 а Литер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268760"/>
            <a:ext cx="8640960" cy="54006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008112"/>
          </a:xfrm>
        </p:spPr>
        <p:txBody>
          <a:bodyPr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ЭТО ЛИТЕРЫ</a:t>
            </a:r>
            <a:b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ИЗ  НИХ  НАБИРАЛИ  ТЕКСТЫ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78497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НАЧАЛО   ПУТИ   ЛЮБОЙ  </a:t>
            </a:r>
          </a:p>
          <a:p>
            <a:pPr algn="ctr"/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ПЕЧАТНОЙ   ПРОДУКЦИИ </a:t>
            </a:r>
            <a:endParaRPr lang="ru-RU" sz="2800" b="1" dirty="0"/>
          </a:p>
        </p:txBody>
      </p:sp>
      <p:pic>
        <p:nvPicPr>
          <p:cNvPr id="5" name="Picture 2" descr="E:\1 Моя работа 2015 - 2016 г\Занятия\Как печаталась книга\1226865091_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8784976" cy="5544616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0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  ТАКИХ  ОГРОМНЫХ  БОБИН  БУМАГИ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НАЧИНАЕТ  СВОЙ  ПУТЬ  КНИГА,  ЖУРНАЛ, ГАЗЕТА…</a:t>
            </a:r>
            <a:endParaRPr lang="ru-RU" sz="2400" b="1" dirty="0"/>
          </a:p>
        </p:txBody>
      </p:sp>
      <p:pic>
        <p:nvPicPr>
          <p:cNvPr id="5" name="Picture 2" descr="E:\1 Моя работа 2015 - 2016 г\Занятия\Как печаталась книга\СитиЛайн_на-газету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12968" cy="554461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1 Моя работа 2015 - 2016 г\Занятия\Как печаталась книга\13959_11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5"/>
            <a:ext cx="8712968" cy="54006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188640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ВСТАВЛЯЮТ  БОБИНЫ  В  МАШИНУ,  ЗАДАЮТ  ВСЕ  ПАРАМЕТРЫ  И  НАЧИНАЕТСЯ  РОЖДЕНИЕ  КНИГИ…</a:t>
            </a:r>
            <a:endParaRPr lang="ru-RU" sz="2400" b="1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1 Моя работа 2015 - 2016 г\Занятия\Как печаталась книга\1494008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640960" cy="56166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332656"/>
            <a:ext cx="8784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  ЭТО  СОВРЕМЕННЫЕ  ПЕЧАТНЫЕ  СТАНКИ</a:t>
            </a:r>
            <a:endParaRPr lang="ru-RU" sz="2800" b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E:\1 Моя работа 2015 - 2016 г\Занятия\Как печаталась книга\c5e7-1395856923-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1 Моя работа 2015 - 2016 г\Занятия\Как печаталась книга\56d8a3ac0c680469db3e1838c5f19a85_i-21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260648"/>
            <a:ext cx="864096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… Давным-давно записную книжку человек делал себе из всего, что попадалось ему под руку: камень, баранья лопатка, пальмовый лист, глиняный черепок, кусочек коры. На этих материалах можно было острой кистью или кремнем нацарапать рисунок.</a:t>
            </a: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251520" y="3171354"/>
            <a:ext cx="8712968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     Удобнее были пальмовые листья и кора деревьев. На них писали тонкой иглой. Сохранился лишь один древний способ письма, которым пользуются и сейчас - письмо на камне.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/>
      <p:bldP spid="102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Большак\Desktop\Новая папка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712968" cy="597666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712968" cy="72008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ГОТОВАЯ  ПРОДУКЦИЯ  КНИЖНОГО  ИЗДАТЕЛЬСТВА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E:\1 Моя работа 2015 - 2016 г\Занятия\Как печаталась книга\32555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960438"/>
            <a:ext cx="8568952" cy="5708922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Большак\Desktop\Новая папка\img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:\1 Моя работа 2015 - 2016 г\Занятия\Как печаталась книга\Конспекты и фото книг Как рождается книга\Книги старинны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480720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Большак\Desktop\Новая папка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4976" cy="6336704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Большак\Desktop\Новая папка\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712968" cy="6336704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908720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ТЕПЕРЬ  СТАНКИ  ВЫГЛЯДЯТ  ТАК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C:\Users\Большак\Desktop\Новая папка\ctp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8712967" cy="568863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Большак\Desktop\Новая папка\Plotter_fotopechat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8712968" cy="633670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980728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 Москве  на  Монетном  Дворе  </a:t>
            </a:r>
            <a:b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выпускают   деньги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Users\Большак\Desktop\Новая папка\Монетный двор Печать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24744"/>
            <a:ext cx="8784976" cy="554461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467544" y="188640"/>
            <a:ext cx="8136904" cy="648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1" dirty="0" smtClean="0">
                <a:latin typeface="Arial" pitchFamily="34" charset="0"/>
                <a:cs typeface="Arial" pitchFamily="34" charset="0"/>
              </a:rPr>
              <a:t>Игра  «Доскажи словечко»</a:t>
            </a:r>
            <a:endParaRPr lang="ru-RU" sz="36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856357"/>
            <a:ext cx="51125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Есть у книжицы одёжка,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Называется…         (обложка).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Где написано названье,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Автор, год её…        (изданья).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Наши книги – не просты,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По порядку в них…    (листы).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Чтобы никому не сбиться,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Нумерованы…       (страницы).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Все они наперечёт,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Их скрепляет…        (переплёт).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Книги есть в саду и дома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Из бумаги и …            (картона).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Для девчонки и мальчишки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Есть на свете…   (чудо – книжки).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Большак\Desktop\В. Бианки Рассказы о животных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224081">
            <a:off x="651905" y="1082638"/>
            <a:ext cx="1751240" cy="2410368"/>
          </a:xfrm>
          <a:prstGeom prst="rect">
            <a:avLst/>
          </a:prstGeom>
          <a:noFill/>
        </p:spPr>
      </p:pic>
      <p:pic>
        <p:nvPicPr>
          <p:cNvPr id="1027" name="Picture 3" descr="C:\Users\Большак\Desktop\Б. Житков. Рассказы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933056"/>
            <a:ext cx="2517576" cy="269708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chitaikin.ru/eto_interesno/knigi_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5544616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012160" y="332656"/>
            <a:ext cx="2563255" cy="2310205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записки на глиняных черепках - остраках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 descr="http://www.chitaikin.ru/eto_interesno/drm5-167.png"/>
          <p:cNvPicPr>
            <a:picLocks noGrp="1"/>
          </p:cNvPicPr>
          <p:nvPr>
            <p:ph type="pic" idx="4294967295"/>
          </p:nvPr>
        </p:nvPicPr>
        <p:blipFill>
          <a:blip r:embed="rId3" cstate="print"/>
          <a:srcRect t="1363" b="1363"/>
          <a:stretch>
            <a:fillRect/>
          </a:stretch>
        </p:blipFill>
        <p:spPr bwMode="auto">
          <a:xfrm>
            <a:off x="5868144" y="2996952"/>
            <a:ext cx="3096344" cy="3505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196752"/>
            <a:ext cx="489654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 электронных книжках есть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Много книг, не перечесть,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Можно книги загружать,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Если кнопочку…        (нажать).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Где та, давняя пора,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Где для книг нужна …   (кора),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Иль пергамент нужен был,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Кто запомнил, не забыл?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Книга – это мудрый труд,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Дети книги…             (берегут).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Чтобы всё на свете знать,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Нужно книги нам …    (читать)!</a:t>
            </a:r>
            <a:br>
              <a:rPr lang="ru-RU" sz="2400" b="1" dirty="0" smtClean="0">
                <a:latin typeface="Arial" pitchFamily="34" charset="0"/>
                <a:cs typeface="Arial" pitchFamily="34" charset="0"/>
              </a:rPr>
            </a:b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Большак\Desktop\КРАСНАЯ КНИГ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79853">
            <a:off x="6156176" y="332656"/>
            <a:ext cx="2231967" cy="3119335"/>
          </a:xfrm>
          <a:prstGeom prst="rect">
            <a:avLst/>
          </a:prstGeom>
          <a:noFill/>
        </p:spPr>
      </p:pic>
      <p:pic>
        <p:nvPicPr>
          <p:cNvPr id="3" name="Picture 2" descr="C:\Users\Большак\Desktop\Книж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645024"/>
            <a:ext cx="2908093" cy="305727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1 Моя работа 2015 - 2016 г\Занятия\Как печаталась книга\Как рождается книга\Междунар. День кни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568952" cy="6192688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ПЕРЕБРАТЬ!\През-ия последний слай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480720"/>
          </a:xfrm>
          <a:prstGeom prst="rect">
            <a:avLst/>
          </a:prstGeom>
          <a:noFill/>
        </p:spPr>
      </p:pic>
      <p:pic>
        <p:nvPicPr>
          <p:cNvPr id="3" name="Picture 3" descr="C:\Users\Большак\Desktop\Гномик на книгах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996952"/>
            <a:ext cx="3744416" cy="3672408"/>
          </a:xfrm>
          <a:prstGeom prst="rect">
            <a:avLst/>
          </a:prstGeom>
          <a:noFill/>
        </p:spPr>
      </p:pic>
      <p:pic>
        <p:nvPicPr>
          <p:cNvPr id="1027" name="Picture 3" descr="C:\Users\Большак\Desktop\Я читаю с пелён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996952"/>
            <a:ext cx="4680520" cy="3672408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0"/>
            <a:ext cx="8784976" cy="2016224"/>
          </a:xfrm>
        </p:spPr>
        <p:txBody>
          <a:bodyPr/>
          <a:lstStyle/>
          <a:p>
            <a:pPr algn="ctr"/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Люди придумали берестяные грамоты. У нас, </a:t>
            </a:r>
            <a:b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стране лесов, писали на бересте, то есть </a:t>
            </a:r>
            <a:b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 кусках березовой коры.</a:t>
            </a:r>
            <a:b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://www.chitaikin.ru/eto_interesno/knigi_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700808"/>
            <a:ext cx="8784976" cy="489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6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Вавилоняне и ассирийцы писали на глиняных табличках: сделав из глины плитку, писец чертил на ней знаки трехгранной заостренной палочкой.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http://www.chitaikin.ru/eto_interesno/28241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80260"/>
            <a:ext cx="8496944" cy="4517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864096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ВОТ  НА  ТАКИХ  ПРЕДМЕТАХ  ПИСАЛИ  </a:t>
            </a:r>
            <a:b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 ДАВНИЕ  ВРЕМЕНА</a:t>
            </a:r>
            <a:endParaRPr lang="ru-RU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E:\1 Моя работа 2015 - 2016 г\Занятия\Как печаталась книга\Конспекты и фото книг Как рождается книга\Как раньше писали книг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43000"/>
            <a:ext cx="8784976" cy="545435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Большак\Desktop\Новая папка\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712968" cy="640871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1 Моя работа 2015 - 2016 г\Занятия\Как печаталась книга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8640960" cy="6336704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213</TotalTime>
  <Words>232</Words>
  <Application>Microsoft Office PowerPoint</Application>
  <PresentationFormat>Экран (4:3)</PresentationFormat>
  <Paragraphs>40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Поток</vt:lpstr>
      <vt:lpstr>КАК   ПЕЧАТАЛАСЬ    КНИГА…</vt:lpstr>
      <vt:lpstr>                                                                                                                                                    ЦЕЛЬ: Познакомить обучающихся с историей создания книги; учить и устанавливать причинно-следственные связи между явлениями, формировать бережное отношение к книге, уважение к труду  людей, кто её создаёт. </vt:lpstr>
      <vt:lpstr>Слайд 3</vt:lpstr>
      <vt:lpstr>записки на глиняных черепках - остраках. </vt:lpstr>
      <vt:lpstr>  Люди придумали берестяные грамоты. У нас,  в стране лесов, писали на бересте, то есть  на кусках березовой коры. </vt:lpstr>
      <vt:lpstr>Слайд 6</vt:lpstr>
      <vt:lpstr>ВОТ  НА  ТАКИХ  ПРЕДМЕТАХ  ПИСАЛИ   В  ДАВНИЕ  ВРЕМЕНА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ЭТО ЛИТЕРЫ  ИЗ  НИХ  НАБИРАЛИ  ТЕКСТЫ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ГОТОВАЯ  ПРОДУКЦИЯ  КНИЖНОГО  ИЗДАТЕЛЬСТВА</vt:lpstr>
      <vt:lpstr>Слайд 32</vt:lpstr>
      <vt:lpstr>Слайд 33</vt:lpstr>
      <vt:lpstr>Слайд 34</vt:lpstr>
      <vt:lpstr>Слайд 35</vt:lpstr>
      <vt:lpstr>ТЕПЕРЬ  СТАНКИ  ВЫГЛЯДЯТ  ТАК</vt:lpstr>
      <vt:lpstr>Слайд 37</vt:lpstr>
      <vt:lpstr>В  Москве  на  Монетном  Дворе   выпускают   деньги</vt:lpstr>
      <vt:lpstr>Слайд 39</vt:lpstr>
      <vt:lpstr>Слайд 40</vt:lpstr>
      <vt:lpstr>Слайд 41</vt:lpstr>
      <vt:lpstr>Слайд 42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  ПЕЧАТАЛАСЬ    КНИГА…</dc:title>
  <dc:creator>Большак</dc:creator>
  <cp:lastModifiedBy>kamirton</cp:lastModifiedBy>
  <cp:revision>39</cp:revision>
  <dcterms:created xsi:type="dcterms:W3CDTF">2016-04-01T09:57:58Z</dcterms:created>
  <dcterms:modified xsi:type="dcterms:W3CDTF">2018-02-10T16:51:08Z</dcterms:modified>
</cp:coreProperties>
</file>